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61" r:id="rId5"/>
    <p:sldId id="266" r:id="rId6"/>
    <p:sldId id="265" r:id="rId7"/>
    <p:sldId id="262" r:id="rId8"/>
    <p:sldId id="267" r:id="rId9"/>
    <p:sldId id="263" r:id="rId10"/>
    <p:sldId id="25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ra Lissa" userId="b5a833c348c5d4cd" providerId="LiveId" clId="{1F9F7165-FF13-47F0-B8E5-61C9BA489A49}"/>
    <pc:docChg chg="custSel modSld">
      <pc:chgData name="Vera Lissa" userId="b5a833c348c5d4cd" providerId="LiveId" clId="{1F9F7165-FF13-47F0-B8E5-61C9BA489A49}" dt="2023-04-15T15:48:34.677" v="10" actId="20577"/>
      <pc:docMkLst>
        <pc:docMk/>
      </pc:docMkLst>
      <pc:sldChg chg="modSp mod">
        <pc:chgData name="Vera Lissa" userId="b5a833c348c5d4cd" providerId="LiveId" clId="{1F9F7165-FF13-47F0-B8E5-61C9BA489A49}" dt="2023-04-15T15:48:34.677" v="10" actId="20577"/>
        <pc:sldMkLst>
          <pc:docMk/>
          <pc:sldMk cId="1401662428" sldId="259"/>
        </pc:sldMkLst>
        <pc:spChg chg="mod">
          <ac:chgData name="Vera Lissa" userId="b5a833c348c5d4cd" providerId="LiveId" clId="{1F9F7165-FF13-47F0-B8E5-61C9BA489A49}" dt="2023-04-15T15:48:34.677" v="10" actId="20577"/>
          <ac:spMkLst>
            <pc:docMk/>
            <pc:sldMk cId="1401662428" sldId="259"/>
            <ac:spMk id="3" creationId="{C99297E7-F4A1-F74B-A731-DFC3782D470A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33821-597E-4B4F-8572-5DA1CB183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0976"/>
            <a:ext cx="6509385" cy="3556730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38D70-8FF5-47D7-A0DD-087A227BC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572000"/>
            <a:ext cx="6481953" cy="1485900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5B485-516D-48B7-AF1D-69AEEA35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14DDB-2831-4FF8-9DA7-0449659D7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178F6-65BA-4964-80E2-DB6EA335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723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07F1B-6F93-4E6E-8C8C-D01A9DEB6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7D2968-FE85-492F-A77B-1771F4EAA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8641" y="2028826"/>
            <a:ext cx="11094348" cy="4029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92DA2-B1FB-45C6-B10C-141AC2BFB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A6D78-CE47-4CA7-B3B6-AFAE5175F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DC5C0-8780-4819-A8FC-32A0141D2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696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B8F9A8-05F2-4F79-B689-1FA2F31965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472612" y="952499"/>
            <a:ext cx="2207417" cy="51054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615BC-61CD-4D59-8E85-B59072E2B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7924" y="952499"/>
            <a:ext cx="8914688" cy="51054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81C46-8CC0-4B79-AF2E-84C86C6A8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76817-4D29-4888-B68C-A35F5A069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0B21A-30A9-4173-9E3F-D985B86A3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8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45AC-24E0-45A1-90C3-7BF96C3F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018E1-7CA3-4B5E-9683-554FDFC63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5D32D-7150-4DF2-B992-A2B4F5605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03F0C-FCA3-464C-B6ED-864DB51E7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41006-DAE1-4326-B1AE-FD527A653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000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B84-BE32-464A-A765-975C21B5C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923" y="952500"/>
            <a:ext cx="6678695" cy="3962398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145C2-97CF-4887-904A-8ADC80525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3860" y="952501"/>
            <a:ext cx="3500440" cy="39623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24559-DA32-4398-A8EE-EED2469D6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67BE1-F1AC-4732-B52E-1C7D63DEF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13C03-DDF0-48C6-B1BF-D28875F8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842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6F411-42B3-4A17-BE7E-861BE7E7D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E0603-F4C0-40AC-A53E-40449D53D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8640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C5634-2887-4182-A9BE-B382357D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928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B6E74-28E1-4684-B515-4265ED7B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375EA-A8F8-485D-A82F-CD85D4C9E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9E4B0-F5E3-407F-A548-B616E7749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673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161A-7627-4D64-AF08-10D702AFE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59" y="950976"/>
            <a:ext cx="10802729" cy="8817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B6884-07D8-4CC4-BE99-516F1433B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2918" y="1832772"/>
            <a:ext cx="5281507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2C638-B5A8-4F8C-85AE-33BEAF54C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640" y="2600531"/>
            <a:ext cx="528150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D1933-A703-4BDC-A697-728E899EE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927" y="1832772"/>
            <a:ext cx="5283202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925DBD-4D51-4A2D-B1E4-6D094CD1E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927" y="2600531"/>
            <a:ext cx="52832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2636E2-E26E-42F7-9E05-3F756C7D1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7281B-0E5C-421E-AFFE-775F57C5D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483462-E410-4DC7-AE53-27AABECFE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400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CFA68-31B5-48C5-929A-842FDF0F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A2600-419E-46E9-946F-FBDEDBA1D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F9A9-98FF-4653-A570-9F351A1A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44457-95F1-4B15-A647-B14F91F7A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86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19EABA-1008-4E49-9184-3A946ECD7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5C3BD0-269D-4127-B5F7-84B0D8A74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23447-C740-4495-93EC-7252B1B92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762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D1155-71E7-4F0A-BB62-933743CF6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4124084" cy="2362200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B6D44-5A1E-4176-8766-4B81E045D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0700" y="952500"/>
            <a:ext cx="5934074" cy="49085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10EC6-11DD-4B5D-A2D2-4DCF73E58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DFCDF-666E-4DB4-A1C0-79D40A00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A69AC-15E6-4B19-A59D-DBDBE923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9F0EE-74DE-4FEC-81E9-E40D53397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736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3CA4F-6508-4AD6-8367-A0288D888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1" y="952500"/>
            <a:ext cx="4124084" cy="239791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06BFCD-2F93-4D99-89EA-F0359FB782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2119" y="987425"/>
            <a:ext cx="602218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F4C1F7-1272-41C8-8C29-676316D02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CDD491-0FE6-4B42-AAA6-B698E46F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8F83F-4E9F-4607-A69B-DFC932560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24484-C6E4-4D8A-BDAB-09B1FBB4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909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90E843-90BA-4A7D-8F9F-FFE49387A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950976"/>
            <a:ext cx="109956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7CA62-9B55-49B4-94B6-EAAF7D5AE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1" y="2028826"/>
            <a:ext cx="10995660" cy="4029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CEA03-AAFA-4A69-A3DA-1DD0EF27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8729" y="6449535"/>
            <a:ext cx="2983095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4CDE23C7-78A4-413A-A84B-93D4CC0A9EB1}" type="datetimeFigureOut">
              <a:rPr lang="en-US" smtClean="0"/>
              <a:pPr/>
              <a:t>4/28/2023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97F43-1ECB-4FC2-863E-26CEE24A00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7924" y="1737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7F9D8-4B2E-4871-B2AE-EFC06BE23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10710" y="6449535"/>
            <a:ext cx="932279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CB39E08-E0E5-4B1A-8F7D-08FE7678A3B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62919E4-C488-4107-9EF1-66152F848008}"/>
              </a:ext>
            </a:extLst>
          </p:cNvPr>
          <p:cNvCxnSpPr>
            <a:cxnSpLocks/>
          </p:cNvCxnSpPr>
          <p:nvPr/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F79732-4088-424C-A653-4534E4389443}"/>
              </a:ext>
            </a:extLst>
          </p:cNvPr>
          <p:cNvCxnSpPr>
            <a:cxnSpLocks/>
          </p:cNvCxnSpPr>
          <p:nvPr/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61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yandex.ru/dev/market/partner/doc/dg/reference/get-regions.html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quizlet.com/21350796/flashcards" TargetMode="Externa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getbootstrap.com/" TargetMode="External"/><Relationship Id="rId5" Type="http://schemas.openxmlformats.org/officeDocument/2006/relationships/hyperlink" Target="https://www.w3schools.com/html/html_css.asp" TargetMode="External"/><Relationship Id="rId10" Type="http://schemas.openxmlformats.org/officeDocument/2006/relationships/hyperlink" Target="https://vc.ru/newtechaudit/573174-api-yandeks-karty-geokodirovanie-i-marshrutizaciya-na-javascript" TargetMode="External"/><Relationship Id="rId4" Type="http://schemas.openxmlformats.org/officeDocument/2006/relationships/image" Target="../media/image1.png"/><Relationship Id="rId9" Type="http://schemas.openxmlformats.org/officeDocument/2006/relationships/hyperlink" Target="https://yandex.ru/dev/maps/jsbox/2.1/regions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7.jp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jp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3297213-B630-4CFA-8FE1-099659C5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Linee e punti">
            <a:extLst>
              <a:ext uri="{FF2B5EF4-FFF2-40B4-BE49-F238E27FC236}">
                <a16:creationId xmlns:a16="http://schemas.microsoft.com/office/drawing/2014/main" id="{A3F638E8-79EE-6178-DEEB-48C4DAD2F5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1" y="-21335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3F26D5C-77E9-4A8D-95F0-1635BAD12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7781" y="-257784"/>
            <a:ext cx="6857999" cy="7373570"/>
          </a:xfrm>
          <a:prstGeom prst="rect">
            <a:avLst/>
          </a:prstGeom>
          <a:gradFill flip="none" rotWithShape="1">
            <a:gsLst>
              <a:gs pos="3000">
                <a:srgbClr val="000000">
                  <a:alpha val="0"/>
                </a:srgbClr>
              </a:gs>
              <a:gs pos="73000">
                <a:srgbClr val="000000">
                  <a:alpha val="48000"/>
                </a:srgbClr>
              </a:gs>
              <a:gs pos="100000">
                <a:srgbClr val="000000">
                  <a:alpha val="5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21639A-0FFB-75F5-14C2-BDF04CA4B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5040" y="-83820"/>
            <a:ext cx="3037840" cy="1059415"/>
          </a:xfrm>
        </p:spPr>
        <p:txBody>
          <a:bodyPr>
            <a:normAutofit/>
          </a:bodyPr>
          <a:lstStyle/>
          <a:p>
            <a:r>
              <a:rPr lang="en-SG" dirty="0" err="1">
                <a:solidFill>
                  <a:srgbClr val="FFFFFF"/>
                </a:solidFill>
              </a:rPr>
              <a:t>Geo_Core</a:t>
            </a:r>
            <a:endParaRPr lang="en-SG" dirty="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632DC5A-0728-490F-8655-6B4377827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8BB1F6D-CF9C-422D-9324-C46415BB9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A8F0005-5915-937F-63D4-618F7008ADA1}"/>
              </a:ext>
            </a:extLst>
          </p:cNvPr>
          <p:cNvSpPr txBox="1"/>
          <p:nvPr/>
        </p:nvSpPr>
        <p:spPr>
          <a:xfrm>
            <a:off x="1545440" y="5574641"/>
            <a:ext cx="3804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</a:rPr>
              <a:t>Автор: Павловская Вера, 9 А</a:t>
            </a:r>
            <a:endParaRPr lang="en-SG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9003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Linee e punti">
            <a:extLst>
              <a:ext uri="{FF2B5EF4-FFF2-40B4-BE49-F238E27FC236}">
                <a16:creationId xmlns:a16="http://schemas.microsoft.com/office/drawing/2014/main" id="{A3F638E8-79EE-6178-DEEB-48C4DAD2F5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0" y="-143469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21639A-0FFB-75F5-14C2-BDF04CA4B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2479" y="143479"/>
            <a:ext cx="5283201" cy="1077849"/>
          </a:xfrm>
        </p:spPr>
        <p:txBody>
          <a:bodyPr>
            <a:normAutofit fontScale="90000"/>
          </a:bodyPr>
          <a:lstStyle/>
          <a:p>
            <a:r>
              <a:rPr lang="ru-RU" dirty="0"/>
              <a:t>Источники литературы и ссылка на проект в </a:t>
            </a:r>
            <a:r>
              <a:rPr lang="en-SG" dirty="0" err="1"/>
              <a:t>Github</a:t>
            </a:r>
            <a:endParaRPr lang="en-SG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297E7-F4A1-F74B-A731-DFC3782D4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ru-RU" dirty="0">
                <a:solidFill>
                  <a:schemeClr val="bg1"/>
                </a:solidFill>
              </a:rPr>
              <a:t>Учебник Лицея Академии Яндекса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SG" dirty="0">
                <a:solidFill>
                  <a:schemeClr val="bg1"/>
                </a:solidFill>
                <a:hlinkClick r:id="rId5"/>
              </a:rPr>
              <a:t>https://www.w3schools.com/html/html_css.asp</a:t>
            </a:r>
            <a:r>
              <a:rPr lang="en-SG" dirty="0">
                <a:solidFill>
                  <a:schemeClr val="bg1"/>
                </a:solidFill>
              </a:rPr>
              <a:t> - </a:t>
            </a:r>
            <a:r>
              <a:rPr lang="ru-RU" dirty="0">
                <a:solidFill>
                  <a:schemeClr val="bg1"/>
                </a:solidFill>
              </a:rPr>
              <a:t>работа со стилями в </a:t>
            </a:r>
            <a:r>
              <a:rPr lang="en-SG" dirty="0">
                <a:solidFill>
                  <a:schemeClr val="bg1"/>
                </a:solidFill>
              </a:rPr>
              <a:t>style.css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SG" dirty="0">
                <a:solidFill>
                  <a:schemeClr val="bg1"/>
                </a:solidFill>
                <a:hlinkClick r:id="rId6"/>
              </a:rPr>
              <a:t>https://getbootstrap.com/</a:t>
            </a:r>
            <a:r>
              <a:rPr lang="en-SG" dirty="0">
                <a:solidFill>
                  <a:schemeClr val="bg1"/>
                </a:solidFill>
              </a:rPr>
              <a:t> - </a:t>
            </a:r>
            <a:r>
              <a:rPr lang="ru-RU" dirty="0">
                <a:solidFill>
                  <a:schemeClr val="bg1"/>
                </a:solidFill>
              </a:rPr>
              <a:t>компоненты </a:t>
            </a:r>
            <a:r>
              <a:rPr lang="en-SG" dirty="0">
                <a:solidFill>
                  <a:schemeClr val="bg1"/>
                </a:solidFill>
              </a:rPr>
              <a:t>bootstrap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SG" dirty="0">
                <a:solidFill>
                  <a:schemeClr val="bg1"/>
                </a:solidFill>
                <a:hlinkClick r:id="rId7"/>
              </a:rPr>
              <a:t>https://quizlet.com/21350796/flashcards</a:t>
            </a:r>
            <a:r>
              <a:rPr lang="en-SG" dirty="0">
                <a:solidFill>
                  <a:schemeClr val="bg1"/>
                </a:solidFill>
              </a:rPr>
              <a:t> - </a:t>
            </a:r>
            <a:r>
              <a:rPr lang="ru-RU" dirty="0">
                <a:solidFill>
                  <a:schemeClr val="bg1"/>
                </a:solidFill>
              </a:rPr>
              <a:t>полезные определения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SG" dirty="0">
                <a:solidFill>
                  <a:schemeClr val="bg1"/>
                </a:solidFill>
                <a:hlinkClick r:id="rId8"/>
              </a:rPr>
              <a:t>https://yandex.ru/dev/market/partner/doc/dg/reference/get-regions.html</a:t>
            </a:r>
            <a:endParaRPr lang="en-SG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SG" dirty="0">
                <a:solidFill>
                  <a:schemeClr val="bg1"/>
                </a:solidFill>
                <a:hlinkClick r:id="rId9"/>
              </a:rPr>
              <a:t>https://yandex.ru/dev/maps/jsbox/2.1/regions/</a:t>
            </a:r>
            <a:endParaRPr lang="en-SG" dirty="0">
              <a:solidFill>
                <a:schemeClr val="bg1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SG" dirty="0">
                <a:solidFill>
                  <a:schemeClr val="bg1"/>
                </a:solidFill>
                <a:hlinkClick r:id="rId10"/>
              </a:rPr>
              <a:t>https://vc.ru/newtechaudit/573174-api-yandeks-karty-geokodirovanie-i-marshrutizaciya-na-javascript</a:t>
            </a:r>
            <a:endParaRPr lang="ru-RU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SG" dirty="0">
                <a:solidFill>
                  <a:schemeClr val="bg1"/>
                </a:solidFill>
              </a:rPr>
              <a:t>https://github.com/VeraPavlovskaya/Web_project/tree/master</a:t>
            </a:r>
          </a:p>
        </p:txBody>
      </p:sp>
    </p:spTree>
    <p:extLst>
      <p:ext uri="{BB962C8B-B14F-4D97-AF65-F5344CB8AC3E}">
        <p14:creationId xmlns:p14="http://schemas.microsoft.com/office/powerpoint/2010/main" val="3197838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Linee e punti">
            <a:extLst>
              <a:ext uri="{FF2B5EF4-FFF2-40B4-BE49-F238E27FC236}">
                <a16:creationId xmlns:a16="http://schemas.microsoft.com/office/drawing/2014/main" id="{A3F638E8-79EE-6178-DEEB-48C4DAD2F5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5" y="-143469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21639A-0FFB-75F5-14C2-BDF04CA4B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2479" y="143479"/>
            <a:ext cx="5283201" cy="1077849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rgbClr val="FFFFFF"/>
                </a:solidFill>
              </a:rPr>
              <a:t>Структура проекта</a:t>
            </a:r>
            <a:endParaRPr lang="en-SG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297E7-F4A1-F74B-A731-DFC3782D47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412955"/>
            <a:ext cx="10995660" cy="630156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|</a:t>
            </a:r>
            <a:r>
              <a:rPr lang="en-SG" dirty="0" err="1">
                <a:solidFill>
                  <a:schemeClr val="bg1"/>
                </a:solidFill>
              </a:rPr>
              <a:t>Web_project</a:t>
            </a:r>
            <a:endParaRPr lang="en-SG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--| main.py</a:t>
            </a:r>
            <a:br>
              <a:rPr lang="en-SG" dirty="0">
                <a:solidFill>
                  <a:schemeClr val="bg1"/>
                </a:solidFill>
              </a:rPr>
            </a:br>
            <a:r>
              <a:rPr lang="en-SG" dirty="0">
                <a:solidFill>
                  <a:schemeClr val="bg1"/>
                </a:solidFill>
              </a:rPr>
              <a:t>--| readme.md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--| requirements.txt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--| materials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    |-- technical_specification.md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    |-- presentation.pptx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--| static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        |-- </a:t>
            </a:r>
            <a:r>
              <a:rPr lang="en-SG" dirty="0" err="1">
                <a:solidFill>
                  <a:schemeClr val="bg1"/>
                </a:solidFill>
              </a:rPr>
              <a:t>css</a:t>
            </a:r>
            <a:endParaRPr lang="en-SG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	    |-- style.css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	    |-- style_def.css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	    |-- style_maps.css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--| templates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	    |-- index.html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	    |-- about_me.html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	    |-- future_works.html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	    |-- definitions.html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	    |-- subjects.html</a:t>
            </a:r>
          </a:p>
          <a:p>
            <a:pPr marL="0" indent="0">
              <a:buNone/>
            </a:pPr>
            <a:r>
              <a:rPr lang="en-SG" dirty="0">
                <a:solidFill>
                  <a:schemeClr val="bg1"/>
                </a:solidFill>
              </a:rPr>
              <a:t>--| forms</a:t>
            </a:r>
          </a:p>
        </p:txBody>
      </p:sp>
    </p:spTree>
    <p:extLst>
      <p:ext uri="{BB962C8B-B14F-4D97-AF65-F5344CB8AC3E}">
        <p14:creationId xmlns:p14="http://schemas.microsoft.com/office/powerpoint/2010/main" val="1401662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Linee e punti">
            <a:extLst>
              <a:ext uri="{FF2B5EF4-FFF2-40B4-BE49-F238E27FC236}">
                <a16:creationId xmlns:a16="http://schemas.microsoft.com/office/drawing/2014/main" id="{A3F638E8-79EE-6178-DEEB-48C4DAD2F5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5" y="-143469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21639A-0FFB-75F5-14C2-BDF04CA4B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6465" y="143479"/>
            <a:ext cx="1956619" cy="1077849"/>
          </a:xfrm>
        </p:spPr>
        <p:txBody>
          <a:bodyPr>
            <a:normAutofit/>
          </a:bodyPr>
          <a:lstStyle/>
          <a:p>
            <a:r>
              <a:rPr lang="en-SG" dirty="0">
                <a:solidFill>
                  <a:srgbClr val="FFFFFF"/>
                </a:solidFill>
              </a:rPr>
              <a:t>Main.py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297E7-F4A1-F74B-A731-DFC3782D47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1327355"/>
            <a:ext cx="10995660" cy="53871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Главный файл программы. Именно в </a:t>
            </a:r>
            <a:r>
              <a:rPr lang="en-SG" dirty="0">
                <a:solidFill>
                  <a:schemeClr val="bg1"/>
                </a:solidFill>
              </a:rPr>
              <a:t>main.py </a:t>
            </a:r>
            <a:r>
              <a:rPr lang="ru-RU" dirty="0">
                <a:solidFill>
                  <a:schemeClr val="bg1"/>
                </a:solidFill>
              </a:rPr>
              <a:t>происходит вызов всех функций. Этот файл собирает отдельные части кода в один большой проект.</a:t>
            </a:r>
            <a:endParaRPr lang="en-S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708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Linee e punti">
            <a:extLst>
              <a:ext uri="{FF2B5EF4-FFF2-40B4-BE49-F238E27FC236}">
                <a16:creationId xmlns:a16="http://schemas.microsoft.com/office/drawing/2014/main" id="{A3F638E8-79EE-6178-DEEB-48C4DAD2F5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5" y="-143469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21639A-0FFB-75F5-14C2-BDF04CA4B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865" y="143479"/>
            <a:ext cx="3067664" cy="1077849"/>
          </a:xfrm>
        </p:spPr>
        <p:txBody>
          <a:bodyPr>
            <a:normAutofit/>
          </a:bodyPr>
          <a:lstStyle/>
          <a:p>
            <a:r>
              <a:rPr lang="en-SG" dirty="0">
                <a:solidFill>
                  <a:srgbClr val="FFFFFF"/>
                </a:solidFill>
              </a:rPr>
              <a:t>HTML </a:t>
            </a:r>
            <a:r>
              <a:rPr lang="ru-RU" dirty="0">
                <a:solidFill>
                  <a:srgbClr val="FFFFFF"/>
                </a:solidFill>
              </a:rPr>
              <a:t>файлы</a:t>
            </a:r>
            <a:endParaRPr lang="en-SG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297E7-F4A1-F74B-A731-DFC3782D47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1327355"/>
            <a:ext cx="10995660" cy="538716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Присутствует несколько </a:t>
            </a:r>
            <a:r>
              <a:rPr lang="en-SG" dirty="0">
                <a:solidFill>
                  <a:schemeClr val="bg1"/>
                </a:solidFill>
              </a:rPr>
              <a:t>html </a:t>
            </a:r>
            <a:r>
              <a:rPr lang="ru-RU" dirty="0">
                <a:solidFill>
                  <a:schemeClr val="bg1"/>
                </a:solidFill>
              </a:rPr>
              <a:t>файлов. Все </a:t>
            </a:r>
            <a:r>
              <a:rPr lang="en-SG" dirty="0">
                <a:solidFill>
                  <a:schemeClr val="bg1"/>
                </a:solidFill>
              </a:rPr>
              <a:t>html</a:t>
            </a:r>
            <a:r>
              <a:rPr lang="ru-RU" dirty="0">
                <a:solidFill>
                  <a:schemeClr val="bg1"/>
                </a:solidFill>
              </a:rPr>
              <a:t> файлы унаследованы от </a:t>
            </a:r>
            <a:r>
              <a:rPr lang="en-SG" dirty="0">
                <a:solidFill>
                  <a:schemeClr val="bg1"/>
                </a:solidFill>
              </a:rPr>
              <a:t>base.html</a:t>
            </a:r>
            <a:r>
              <a:rPr lang="ru-RU" dirty="0">
                <a:solidFill>
                  <a:schemeClr val="bg1"/>
                </a:solidFill>
              </a:rPr>
              <a:t>. Это позволяет сохранять некоторые сходства всех страниц.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SG" dirty="0">
                <a:solidFill>
                  <a:schemeClr val="bg1"/>
                </a:solidFill>
              </a:rPr>
              <a:t>base.html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SG" dirty="0">
                <a:solidFill>
                  <a:schemeClr val="bg1"/>
                </a:solidFill>
              </a:rPr>
              <a:t>index.html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SG" dirty="0">
                <a:solidFill>
                  <a:schemeClr val="bg1"/>
                </a:solidFill>
              </a:rPr>
              <a:t>contur_maps.html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SG" dirty="0">
                <a:solidFill>
                  <a:schemeClr val="bg1"/>
                </a:solidFill>
              </a:rPr>
              <a:t>definitions.html</a:t>
            </a:r>
            <a:endParaRPr lang="ru-RU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SG" dirty="0">
                <a:solidFill>
                  <a:schemeClr val="bg1"/>
                </a:solidFill>
              </a:rPr>
              <a:t>subjects.html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SG" dirty="0">
                <a:solidFill>
                  <a:schemeClr val="bg1"/>
                </a:solidFill>
              </a:rPr>
              <a:t>about_me.html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SG" dirty="0">
                <a:solidFill>
                  <a:schemeClr val="bg1"/>
                </a:solidFill>
              </a:rPr>
              <a:t>future_works.html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SG" dirty="0">
                <a:solidFill>
                  <a:schemeClr val="bg1"/>
                </a:solidFill>
              </a:rPr>
              <a:t>register.html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SG" dirty="0">
                <a:solidFill>
                  <a:schemeClr val="bg1"/>
                </a:solidFill>
              </a:rPr>
              <a:t>notes.html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SG" dirty="0">
                <a:solidFill>
                  <a:schemeClr val="bg1"/>
                </a:solidFill>
              </a:rPr>
              <a:t>login.html</a:t>
            </a:r>
          </a:p>
          <a:p>
            <a:pPr>
              <a:buFont typeface="Wingdings" panose="05000000000000000000" pitchFamily="2" charset="2"/>
              <a:buChar char="Ø"/>
            </a:pPr>
            <a:endParaRPr lang="en-SG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S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4087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Linee e punti">
            <a:extLst>
              <a:ext uri="{FF2B5EF4-FFF2-40B4-BE49-F238E27FC236}">
                <a16:creationId xmlns:a16="http://schemas.microsoft.com/office/drawing/2014/main" id="{A3F638E8-79EE-6178-DEEB-48C4DAD2F5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5" y="-143469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21639A-0FFB-75F5-14C2-BDF04CA4B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865" y="143479"/>
            <a:ext cx="3067664" cy="1077849"/>
          </a:xfrm>
        </p:spPr>
        <p:txBody>
          <a:bodyPr>
            <a:normAutofit/>
          </a:bodyPr>
          <a:lstStyle/>
          <a:p>
            <a:r>
              <a:rPr lang="en-SG" dirty="0">
                <a:solidFill>
                  <a:srgbClr val="FFFFFF"/>
                </a:solidFill>
              </a:rPr>
              <a:t>DB </a:t>
            </a:r>
            <a:r>
              <a:rPr lang="ru-RU" dirty="0">
                <a:solidFill>
                  <a:srgbClr val="FFFFFF"/>
                </a:solidFill>
              </a:rPr>
              <a:t>файлы</a:t>
            </a:r>
            <a:endParaRPr lang="en-SG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297E7-F4A1-F74B-A731-DFC3782D47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1327355"/>
            <a:ext cx="10995660" cy="53871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Также осуществляется работа с бд. В таблицу базы данных сохраняются</a:t>
            </a:r>
            <a:r>
              <a:rPr lang="en-SG" dirty="0">
                <a:solidFill>
                  <a:schemeClr val="bg1"/>
                </a:solidFill>
              </a:rPr>
              <a:t>: </a:t>
            </a:r>
            <a:endParaRPr lang="ru-RU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Имя пользователя, дата, время заполнения заметки, её заголовок и содержние.</a:t>
            </a:r>
          </a:p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Пользователю разрешается вносить изменения в текст заметки. Эт информауия также изменится в бд.</a:t>
            </a:r>
          </a:p>
          <a:p>
            <a:pPr marL="0" indent="0">
              <a:buNone/>
            </a:pPr>
            <a:endParaRPr lang="ru-RU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endParaRPr lang="en-S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3257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Linee e punti">
            <a:extLst>
              <a:ext uri="{FF2B5EF4-FFF2-40B4-BE49-F238E27FC236}">
                <a16:creationId xmlns:a16="http://schemas.microsoft.com/office/drawing/2014/main" id="{A3F638E8-79EE-6178-DEEB-48C4DAD2F5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5" y="-285709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21639A-0FFB-75F5-14C2-BDF04CA4B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865" y="143479"/>
            <a:ext cx="3067664" cy="1077849"/>
          </a:xfrm>
        </p:spPr>
        <p:txBody>
          <a:bodyPr>
            <a:normAutofit/>
          </a:bodyPr>
          <a:lstStyle/>
          <a:p>
            <a:r>
              <a:rPr lang="en-SG" dirty="0">
                <a:solidFill>
                  <a:srgbClr val="FFFFFF"/>
                </a:solidFill>
              </a:rPr>
              <a:t>CSS </a:t>
            </a:r>
            <a:r>
              <a:rPr lang="ru-RU" dirty="0">
                <a:solidFill>
                  <a:srgbClr val="FFFFFF"/>
                </a:solidFill>
              </a:rPr>
              <a:t>файлы</a:t>
            </a:r>
            <a:endParaRPr lang="en-SG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297E7-F4A1-F74B-A731-DFC3782D47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1723595"/>
            <a:ext cx="10995660" cy="53871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Стилевые файлы, благодаря которым можно украсить веб-сайт.</a:t>
            </a:r>
            <a:r>
              <a:rPr lang="en-SG" dirty="0">
                <a:solidFill>
                  <a:schemeClr val="bg1"/>
                </a:solidFill>
              </a:rPr>
              <a:t> </a:t>
            </a:r>
            <a:r>
              <a:rPr lang="ru-RU" dirty="0">
                <a:solidFill>
                  <a:schemeClr val="bg1"/>
                </a:solidFill>
              </a:rPr>
              <a:t>Почти у каждой страницы свой стилевый файл.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SG" dirty="0">
                <a:solidFill>
                  <a:schemeClr val="bg1"/>
                </a:solidFill>
              </a:rPr>
              <a:t>style.css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SG" dirty="0">
                <a:solidFill>
                  <a:schemeClr val="bg1"/>
                </a:solidFill>
              </a:rPr>
              <a:t>info.css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SG" dirty="0">
                <a:solidFill>
                  <a:schemeClr val="bg1"/>
                </a:solidFill>
              </a:rPr>
              <a:t>style_def.css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SG" dirty="0">
                <a:solidFill>
                  <a:schemeClr val="bg1"/>
                </a:solidFill>
              </a:rPr>
              <a:t>style_maps.css</a:t>
            </a:r>
          </a:p>
        </p:txBody>
      </p:sp>
    </p:spTree>
    <p:extLst>
      <p:ext uri="{BB962C8B-B14F-4D97-AF65-F5344CB8AC3E}">
        <p14:creationId xmlns:p14="http://schemas.microsoft.com/office/powerpoint/2010/main" val="2234007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Linee e punti">
            <a:extLst>
              <a:ext uri="{FF2B5EF4-FFF2-40B4-BE49-F238E27FC236}">
                <a16:creationId xmlns:a16="http://schemas.microsoft.com/office/drawing/2014/main" id="{A3F638E8-79EE-6178-DEEB-48C4DAD2F5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0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21639A-0FFB-75F5-14C2-BDF04CA4B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7418" y="143479"/>
            <a:ext cx="8213511" cy="1077849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rgbClr val="FFFFFF"/>
                </a:solidFill>
              </a:rPr>
              <a:t>Скриншоты работающей программы</a:t>
            </a:r>
            <a:endParaRPr lang="en-SG" dirty="0">
              <a:solidFill>
                <a:srgbClr val="FFFFF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2351039-94F6-C030-8945-7136EC3DE5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96353" y="682403"/>
            <a:ext cx="3705087" cy="2375708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852373B-AA04-7085-9C83-567F7D2EBE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6353" y="3285526"/>
            <a:ext cx="3705087" cy="22417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8C9316-14E3-C811-6151-43BD26DD1D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97798" y="682403"/>
            <a:ext cx="3705087" cy="237570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C1C4263-DD1F-E414-9EA5-3A006CBF3A0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97793" y="3285526"/>
            <a:ext cx="3705088" cy="22417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92B1874-9DFA-F874-EE8A-F25ADDF3FD4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99243" y="682403"/>
            <a:ext cx="3705087" cy="23757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FFE723A-24BF-E6E1-C161-FC1A0BF0AAA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234" y="3281090"/>
            <a:ext cx="3705087" cy="2246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152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Linee e punti">
            <a:extLst>
              <a:ext uri="{FF2B5EF4-FFF2-40B4-BE49-F238E27FC236}">
                <a16:creationId xmlns:a16="http://schemas.microsoft.com/office/drawing/2014/main" id="{A3F638E8-79EE-6178-DEEB-48C4DAD2F5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0" y="0"/>
            <a:ext cx="12191999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8BD0B8-9736-43D0-F6BE-C4E942D690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>
                <a:solidFill>
                  <a:schemeClr val="bg1"/>
                </a:solidFill>
              </a:rPr>
              <a:t>https://github.com/VeraPavlovskaya/Web_project/blob/main/materias/screencast_webproject.mp4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55BAD71-3DE0-4EF3-B7F8-BC565F50F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674" y="143479"/>
            <a:ext cx="10547926" cy="1077849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rgbClr val="FFFFFF"/>
                </a:solidFill>
              </a:rPr>
              <a:t>Скринкаст работающей программы</a:t>
            </a:r>
            <a:endParaRPr lang="en-SG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988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Linee e punti">
            <a:extLst>
              <a:ext uri="{FF2B5EF4-FFF2-40B4-BE49-F238E27FC236}">
                <a16:creationId xmlns:a16="http://schemas.microsoft.com/office/drawing/2014/main" id="{A3F638E8-79EE-6178-DEEB-48C4DAD2F5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5" y="-671789"/>
            <a:ext cx="12191999" cy="6857990"/>
          </a:xfrm>
          <a:prstGeom prst="rect">
            <a:avLst/>
          </a:prstGeom>
        </p:spPr>
      </p:pic>
      <p:pic>
        <p:nvPicPr>
          <p:cNvPr id="6" name="Content Placeholder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D3481FA-15B8-8DD9-4EAC-2A82169D4F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124" y="1361441"/>
            <a:ext cx="11689739" cy="2757744"/>
          </a:xfrm>
        </p:spPr>
      </p:pic>
    </p:spTree>
    <p:extLst>
      <p:ext uri="{BB962C8B-B14F-4D97-AF65-F5344CB8AC3E}">
        <p14:creationId xmlns:p14="http://schemas.microsoft.com/office/powerpoint/2010/main" val="1374176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ribuneVTI">
  <a:themeElements>
    <a:clrScheme name="AnalogousFromDarkSeedLeftStep">
      <a:dk1>
        <a:srgbClr val="000000"/>
      </a:dk1>
      <a:lt1>
        <a:srgbClr val="FFFFFF"/>
      </a:lt1>
      <a:dk2>
        <a:srgbClr val="1B1D32"/>
      </a:dk2>
      <a:lt2>
        <a:srgbClr val="F0F3F2"/>
      </a:lt2>
      <a:accent1>
        <a:srgbClr val="DE327E"/>
      </a:accent1>
      <a:accent2>
        <a:srgbClr val="CC20B4"/>
      </a:accent2>
      <a:accent3>
        <a:srgbClr val="AF32DE"/>
      </a:accent3>
      <a:accent4>
        <a:srgbClr val="5926CD"/>
      </a:accent4>
      <a:accent5>
        <a:srgbClr val="3244DE"/>
      </a:accent5>
      <a:accent6>
        <a:srgbClr val="207ACC"/>
      </a:accent6>
      <a:hlink>
        <a:srgbClr val="473FBF"/>
      </a:hlink>
      <a:folHlink>
        <a:srgbClr val="7F7F7F"/>
      </a:folHlink>
    </a:clrScheme>
    <a:fontScheme name="Amasis-Univers">
      <a:majorFont>
        <a:latin typeface="Amasis MT Pro Medium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buneVTI" id="{4D84C650-59FC-4F6B-ADA6-B11C508FF6CE}" vid="{0E07EAE6-ACBC-4250-8522-FC108A45043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1281</TotalTime>
  <Words>420</Words>
  <Application>Microsoft Office PowerPoint</Application>
  <PresentationFormat>Widescreen</PresentationFormat>
  <Paragraphs>57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Amasis MT Pro Medium</vt:lpstr>
      <vt:lpstr>Arial</vt:lpstr>
      <vt:lpstr>Courier New</vt:lpstr>
      <vt:lpstr>Univers Light</vt:lpstr>
      <vt:lpstr>Wingdings</vt:lpstr>
      <vt:lpstr>TribuneVTI</vt:lpstr>
      <vt:lpstr>Geo_Core</vt:lpstr>
      <vt:lpstr>Структура проекта</vt:lpstr>
      <vt:lpstr>Main.py</vt:lpstr>
      <vt:lpstr>HTML файлы</vt:lpstr>
      <vt:lpstr>DB файлы</vt:lpstr>
      <vt:lpstr>CSS файлы</vt:lpstr>
      <vt:lpstr>Скриншоты работающей программы</vt:lpstr>
      <vt:lpstr>Скринкаст работающей программы</vt:lpstr>
      <vt:lpstr>PowerPoint Presentation</vt:lpstr>
      <vt:lpstr>Источники литературы и ссылка на проект в Github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Geo_Core</dc:title>
  <dc:creator>Vera Lissa</dc:creator>
  <cp:lastModifiedBy>Vera Lissa</cp:lastModifiedBy>
  <cp:revision>4</cp:revision>
  <dcterms:created xsi:type="dcterms:W3CDTF">2023-04-14T19:12:46Z</dcterms:created>
  <dcterms:modified xsi:type="dcterms:W3CDTF">2023-04-28T15:01:42Z</dcterms:modified>
</cp:coreProperties>
</file>

<file path=docProps/thumbnail.jpeg>
</file>